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9" r:id="rId4"/>
    <p:sldId id="258" r:id="rId5"/>
    <p:sldId id="259" r:id="rId6"/>
    <p:sldId id="260" r:id="rId7"/>
    <p:sldId id="275" r:id="rId8"/>
    <p:sldId id="267" r:id="rId9"/>
    <p:sldId id="268" r:id="rId10"/>
    <p:sldId id="270" r:id="rId11"/>
    <p:sldId id="272" r:id="rId12"/>
    <p:sldId id="263" r:id="rId13"/>
    <p:sldId id="264" r:id="rId14"/>
    <p:sldId id="265" r:id="rId15"/>
    <p:sldId id="266"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FB05-815C-B9F1-90CB-61BF1BA86DF3}"/>
              </a:ext>
            </a:extLst>
          </p:cNvPr>
          <p:cNvSpPr>
            <a:spLocks noGrp="1"/>
          </p:cNvSpPr>
          <p:nvPr>
            <p:ph type="ctrTitle"/>
          </p:nvPr>
        </p:nvSpPr>
        <p:spPr/>
        <p:txBody>
          <a:bodyPr>
            <a:normAutofit/>
          </a:bodyPr>
          <a:lstStyle/>
          <a:p>
            <a:pPr algn="ctr"/>
            <a:r>
              <a:rPr lang="en-US" sz="3200" dirty="0" err="1">
                <a:latin typeface="Times New Roman" panose="02020603050405020304" pitchFamily="18" charset="0"/>
                <a:cs typeface="Times New Roman" panose="02020603050405020304" pitchFamily="18" charset="0"/>
              </a:rPr>
              <a:t>Phonepe</a:t>
            </a:r>
            <a:r>
              <a:rPr lang="en-US" sz="3200" dirty="0">
                <a:latin typeface="Times New Roman" panose="02020603050405020304" pitchFamily="18" charset="0"/>
                <a:cs typeface="Times New Roman" panose="02020603050405020304" pitchFamily="18" charset="0"/>
              </a:rPr>
              <a:t> Pulse Data Visualization and Exploration: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A User-Friendly Tool Using </a:t>
            </a:r>
            <a:r>
              <a:rPr lang="en-US" sz="3200" dirty="0" err="1">
                <a:latin typeface="Times New Roman" panose="02020603050405020304" pitchFamily="18" charset="0"/>
                <a:cs typeface="Times New Roman" panose="02020603050405020304" pitchFamily="18" charset="0"/>
              </a:rPr>
              <a:t>Streamlit</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Plotly</a:t>
            </a:r>
            <a:endParaRPr lang="en-IN" sz="32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520BC462-74F5-1CE1-2783-CEB29D0AA9CF}"/>
              </a:ext>
            </a:extLst>
          </p:cNvPr>
          <p:cNvSpPr>
            <a:spLocks noGrp="1"/>
          </p:cNvSpPr>
          <p:nvPr>
            <p:ph type="subTitle" idx="1"/>
          </p:nvPr>
        </p:nvSpPr>
        <p:spPr>
          <a:xfrm>
            <a:off x="1876424" y="3602037"/>
            <a:ext cx="8791575" cy="2387599"/>
          </a:xfrm>
        </p:spPr>
        <p:txBody>
          <a:bodyPr/>
          <a:lstStyle/>
          <a:p>
            <a:endParaRPr lang="en-IN" dirty="0"/>
          </a:p>
          <a:p>
            <a:endParaRPr lang="en-IN" dirty="0"/>
          </a:p>
          <a:p>
            <a:r>
              <a:rPr lang="en-IN" dirty="0"/>
              <a:t>							</a:t>
            </a:r>
            <a:r>
              <a:rPr lang="en-IN" dirty="0">
                <a:solidFill>
                  <a:schemeClr val="tx1"/>
                </a:solidFill>
                <a:latin typeface="Times New Roman" panose="02020603050405020304" pitchFamily="18" charset="0"/>
                <a:cs typeface="Times New Roman" panose="02020603050405020304" pitchFamily="18" charset="0"/>
              </a:rPr>
              <a:t>Presented By</a:t>
            </a:r>
          </a:p>
          <a:p>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Janani.J</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77839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219D8-4727-33D7-FF83-0E599F230520}"/>
              </a:ext>
            </a:extLst>
          </p:cNvPr>
          <p:cNvSpPr>
            <a:spLocks noGrp="1"/>
          </p:cNvSpPr>
          <p:nvPr>
            <p:ph idx="1"/>
          </p:nvPr>
        </p:nvSpPr>
        <p:spPr>
          <a:xfrm>
            <a:off x="1141412" y="497305"/>
            <a:ext cx="9905999" cy="5293896"/>
          </a:xfrm>
        </p:spPr>
        <p:txBody>
          <a:bodyPr>
            <a:noAutofit/>
          </a:bodyPr>
          <a:lstStyle/>
          <a:p>
            <a:r>
              <a:rPr lang="en-US" sz="2800" b="1" dirty="0">
                <a:latin typeface="Times New Roman" panose="02020603050405020304" pitchFamily="18" charset="0"/>
                <a:cs typeface="Times New Roman" panose="02020603050405020304" pitchFamily="18" charset="0"/>
              </a:rPr>
              <a:t>Data Visualization Features</a:t>
            </a:r>
          </a:p>
          <a:p>
            <a:pPr>
              <a:buFont typeface="+mj-lt"/>
              <a:buAutoNum type="arabicPeriod"/>
            </a:pPr>
            <a:r>
              <a:rPr lang="en-US" sz="2800" b="1" dirty="0">
                <a:latin typeface="Times New Roman" panose="02020603050405020304" pitchFamily="18" charset="0"/>
                <a:cs typeface="Times New Roman" panose="02020603050405020304" pitchFamily="18" charset="0"/>
              </a:rPr>
              <a:t>Bar Charts</a:t>
            </a:r>
            <a:r>
              <a:rPr lang="en-US" sz="2800" dirty="0">
                <a:latin typeface="Times New Roman" panose="02020603050405020304" pitchFamily="18" charset="0"/>
                <a:cs typeface="Times New Roman" panose="02020603050405020304" pitchFamily="18" charset="0"/>
              </a:rPr>
              <a:t>: Display transaction counts and amounts by state, district, or year.</a:t>
            </a:r>
          </a:p>
          <a:p>
            <a:pPr>
              <a:buFont typeface="+mj-lt"/>
              <a:buAutoNum type="arabicPeriod"/>
            </a:pPr>
            <a:r>
              <a:rPr lang="en-US" sz="2800" b="1" dirty="0">
                <a:latin typeface="Times New Roman" panose="02020603050405020304" pitchFamily="18" charset="0"/>
                <a:cs typeface="Times New Roman" panose="02020603050405020304" pitchFamily="18" charset="0"/>
              </a:rPr>
              <a:t>Line Charts</a:t>
            </a:r>
            <a:r>
              <a:rPr lang="en-US" sz="2800" dirty="0">
                <a:latin typeface="Times New Roman" panose="02020603050405020304" pitchFamily="18" charset="0"/>
                <a:cs typeface="Times New Roman" panose="02020603050405020304" pitchFamily="18" charset="0"/>
              </a:rPr>
              <a:t>: Show trends in user registrations and app opens over time.</a:t>
            </a:r>
          </a:p>
          <a:p>
            <a:pPr>
              <a:buFont typeface="+mj-lt"/>
              <a:buAutoNum type="arabicPeriod"/>
            </a:pPr>
            <a:r>
              <a:rPr lang="en-US" sz="2800" b="1" dirty="0">
                <a:latin typeface="Times New Roman" panose="02020603050405020304" pitchFamily="18" charset="0"/>
                <a:cs typeface="Times New Roman" panose="02020603050405020304" pitchFamily="18" charset="0"/>
              </a:rPr>
              <a:t>Scatter Plots</a:t>
            </a:r>
            <a:r>
              <a:rPr lang="en-US" sz="2800" dirty="0">
                <a:latin typeface="Times New Roman" panose="02020603050405020304" pitchFamily="18" charset="0"/>
                <a:cs typeface="Times New Roman" panose="02020603050405020304" pitchFamily="18" charset="0"/>
              </a:rPr>
              <a:t>: Analyze the relationship between transaction counts and amounts by </a:t>
            </a:r>
            <a:r>
              <a:rPr lang="en-US" sz="2800" dirty="0" err="1">
                <a:latin typeface="Times New Roman" panose="02020603050405020304" pitchFamily="18" charset="0"/>
                <a:cs typeface="Times New Roman" panose="02020603050405020304" pitchFamily="18" charset="0"/>
              </a:rPr>
              <a:t>pincode</a:t>
            </a:r>
            <a:r>
              <a:rPr lang="en-US" sz="2800" dirty="0">
                <a:latin typeface="Times New Roman" panose="02020603050405020304" pitchFamily="18" charset="0"/>
                <a:cs typeface="Times New Roman" panose="02020603050405020304" pitchFamily="18" charset="0"/>
              </a:rPr>
              <a:t>.</a:t>
            </a:r>
          </a:p>
          <a:p>
            <a:pPr>
              <a:buFont typeface="+mj-lt"/>
              <a:buAutoNum type="arabicPeriod"/>
            </a:pPr>
            <a:r>
              <a:rPr lang="en-US" sz="2800" b="1" dirty="0">
                <a:latin typeface="Times New Roman" panose="02020603050405020304" pitchFamily="18" charset="0"/>
                <a:cs typeface="Times New Roman" panose="02020603050405020304" pitchFamily="18" charset="0"/>
              </a:rPr>
              <a:t>Pie Charts</a:t>
            </a:r>
            <a:r>
              <a:rPr lang="en-US" sz="2800" dirty="0">
                <a:latin typeface="Times New Roman" panose="02020603050405020304" pitchFamily="18" charset="0"/>
                <a:cs typeface="Times New Roman" panose="02020603050405020304" pitchFamily="18" charset="0"/>
              </a:rPr>
              <a:t>: Visualize the distribution of transactions among different categories.</a:t>
            </a:r>
          </a:p>
          <a:p>
            <a:pPr>
              <a:buFont typeface="+mj-lt"/>
              <a:buAutoNum type="arabicPeriod"/>
            </a:pPr>
            <a:r>
              <a:rPr lang="en-US" sz="2800" b="1" dirty="0">
                <a:latin typeface="Times New Roman" panose="02020603050405020304" pitchFamily="18" charset="0"/>
                <a:cs typeface="Times New Roman" panose="02020603050405020304" pitchFamily="18" charset="0"/>
              </a:rPr>
              <a:t>Heatmaps</a:t>
            </a:r>
            <a:r>
              <a:rPr lang="en-US" sz="2800" dirty="0">
                <a:latin typeface="Times New Roman" panose="02020603050405020304" pitchFamily="18" charset="0"/>
                <a:cs typeface="Times New Roman" panose="02020603050405020304" pitchFamily="18" charset="0"/>
              </a:rPr>
              <a:t>: Provide a visual representation of transaction density across regions.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27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9F8A12-7FB7-56A8-C7D6-4AAA1BA57204}"/>
              </a:ext>
            </a:extLst>
          </p:cNvPr>
          <p:cNvPicPr>
            <a:picLocks noGrp="1" noChangeAspect="1"/>
          </p:cNvPicPr>
          <p:nvPr>
            <p:ph idx="1"/>
          </p:nvPr>
        </p:nvPicPr>
        <p:blipFill>
          <a:blip r:embed="rId2"/>
          <a:stretch>
            <a:fillRect/>
          </a:stretch>
        </p:blipFill>
        <p:spPr>
          <a:xfrm>
            <a:off x="1283368" y="3175"/>
            <a:ext cx="9127958" cy="6845969"/>
          </a:xfrm>
        </p:spPr>
      </p:pic>
    </p:spTree>
    <p:extLst>
      <p:ext uri="{BB962C8B-B14F-4D97-AF65-F5344CB8AC3E}">
        <p14:creationId xmlns:p14="http://schemas.microsoft.com/office/powerpoint/2010/main" val="247462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FC6D-538E-2F71-C7E5-B42C0147649D}"/>
              </a:ext>
            </a:extLst>
          </p:cNvPr>
          <p:cNvSpPr>
            <a:spLocks noGrp="1"/>
          </p:cNvSpPr>
          <p:nvPr>
            <p:ph type="title"/>
          </p:nvPr>
        </p:nvSpPr>
        <p:spPr>
          <a:xfrm>
            <a:off x="1141413" y="618518"/>
            <a:ext cx="9905998" cy="648808"/>
          </a:xfrm>
        </p:spPr>
        <p:txBody>
          <a:bodyPr>
            <a:normAutofit/>
          </a:bodyPr>
          <a:lstStyle/>
          <a:p>
            <a:r>
              <a:rPr lang="en-IN" sz="3200" dirty="0">
                <a:latin typeface="Times New Roman" panose="02020603050405020304" pitchFamily="18" charset="0"/>
                <a:cs typeface="Times New Roman" panose="02020603050405020304" pitchFamily="18" charset="0"/>
              </a:rPr>
              <a:t>Screen Short</a:t>
            </a:r>
          </a:p>
        </p:txBody>
      </p:sp>
      <p:pic>
        <p:nvPicPr>
          <p:cNvPr id="5" name="Content Placeholder 4">
            <a:extLst>
              <a:ext uri="{FF2B5EF4-FFF2-40B4-BE49-F238E27FC236}">
                <a16:creationId xmlns:a16="http://schemas.microsoft.com/office/drawing/2014/main" id="{0FAE68E2-D0DB-BAE6-5260-A7440AB2BBBF}"/>
              </a:ext>
            </a:extLst>
          </p:cNvPr>
          <p:cNvPicPr>
            <a:picLocks noGrp="1" noChangeAspect="1"/>
          </p:cNvPicPr>
          <p:nvPr>
            <p:ph idx="1"/>
          </p:nvPr>
        </p:nvPicPr>
        <p:blipFill>
          <a:blip r:embed="rId2"/>
          <a:stretch>
            <a:fillRect/>
          </a:stretch>
        </p:blipFill>
        <p:spPr>
          <a:xfrm>
            <a:off x="962525" y="1267326"/>
            <a:ext cx="9529011" cy="5590674"/>
          </a:xfrm>
        </p:spPr>
      </p:pic>
    </p:spTree>
    <p:extLst>
      <p:ext uri="{BB962C8B-B14F-4D97-AF65-F5344CB8AC3E}">
        <p14:creationId xmlns:p14="http://schemas.microsoft.com/office/powerpoint/2010/main" val="241767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046D682-2712-D181-E827-B7F4B52DFAE8}"/>
              </a:ext>
            </a:extLst>
          </p:cNvPr>
          <p:cNvPicPr>
            <a:picLocks noGrp="1" noChangeAspect="1"/>
          </p:cNvPicPr>
          <p:nvPr>
            <p:ph idx="1"/>
          </p:nvPr>
        </p:nvPicPr>
        <p:blipFill>
          <a:blip r:embed="rId2"/>
          <a:stretch>
            <a:fillRect/>
          </a:stretch>
        </p:blipFill>
        <p:spPr>
          <a:xfrm>
            <a:off x="1347537" y="786063"/>
            <a:ext cx="9480884" cy="5630779"/>
          </a:xfrm>
        </p:spPr>
      </p:pic>
    </p:spTree>
    <p:extLst>
      <p:ext uri="{BB962C8B-B14F-4D97-AF65-F5344CB8AC3E}">
        <p14:creationId xmlns:p14="http://schemas.microsoft.com/office/powerpoint/2010/main" val="20077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E81E5D-BAB8-CBCC-18EE-DA5A55FCAE9A}"/>
              </a:ext>
            </a:extLst>
          </p:cNvPr>
          <p:cNvPicPr>
            <a:picLocks noGrp="1" noChangeAspect="1"/>
          </p:cNvPicPr>
          <p:nvPr>
            <p:ph idx="1"/>
          </p:nvPr>
        </p:nvPicPr>
        <p:blipFill>
          <a:blip r:embed="rId2"/>
          <a:stretch>
            <a:fillRect/>
          </a:stretch>
        </p:blipFill>
        <p:spPr>
          <a:xfrm>
            <a:off x="1155032" y="465221"/>
            <a:ext cx="9529010" cy="6392779"/>
          </a:xfrm>
        </p:spPr>
      </p:pic>
    </p:spTree>
    <p:extLst>
      <p:ext uri="{BB962C8B-B14F-4D97-AF65-F5344CB8AC3E}">
        <p14:creationId xmlns:p14="http://schemas.microsoft.com/office/powerpoint/2010/main" val="2891535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626BEC-FE02-DC94-3AB8-1F8FC270FC91}"/>
              </a:ext>
            </a:extLst>
          </p:cNvPr>
          <p:cNvPicPr>
            <a:picLocks noGrp="1" noChangeAspect="1"/>
          </p:cNvPicPr>
          <p:nvPr>
            <p:ph idx="1"/>
          </p:nvPr>
        </p:nvPicPr>
        <p:blipFill>
          <a:blip r:embed="rId2"/>
          <a:stretch>
            <a:fillRect/>
          </a:stretch>
        </p:blipFill>
        <p:spPr>
          <a:xfrm>
            <a:off x="497305" y="144379"/>
            <a:ext cx="11277600" cy="6545179"/>
          </a:xfrm>
        </p:spPr>
      </p:pic>
    </p:spTree>
    <p:extLst>
      <p:ext uri="{BB962C8B-B14F-4D97-AF65-F5344CB8AC3E}">
        <p14:creationId xmlns:p14="http://schemas.microsoft.com/office/powerpoint/2010/main" val="3168633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34AFA1-06EB-AEF4-3799-B8F984C9DC54}"/>
              </a:ext>
            </a:extLst>
          </p:cNvPr>
          <p:cNvPicPr>
            <a:picLocks noGrp="1" noChangeAspect="1"/>
          </p:cNvPicPr>
          <p:nvPr>
            <p:ph idx="1"/>
          </p:nvPr>
        </p:nvPicPr>
        <p:blipFill>
          <a:blip r:embed="rId2"/>
          <a:stretch>
            <a:fillRect/>
          </a:stretch>
        </p:blipFill>
        <p:spPr>
          <a:xfrm>
            <a:off x="962526" y="689811"/>
            <a:ext cx="9978190" cy="5646821"/>
          </a:xfrm>
        </p:spPr>
      </p:pic>
    </p:spTree>
    <p:extLst>
      <p:ext uri="{BB962C8B-B14F-4D97-AF65-F5344CB8AC3E}">
        <p14:creationId xmlns:p14="http://schemas.microsoft.com/office/powerpoint/2010/main" val="3799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DF349F-759C-D1FB-04ED-4C251610F191}"/>
              </a:ext>
            </a:extLst>
          </p:cNvPr>
          <p:cNvSpPr>
            <a:spLocks noGrp="1"/>
          </p:cNvSpPr>
          <p:nvPr>
            <p:ph idx="1"/>
          </p:nvPr>
        </p:nvSpPr>
        <p:spPr>
          <a:xfrm>
            <a:off x="1141413" y="241300"/>
            <a:ext cx="9906000" cy="5549900"/>
          </a:xfrm>
        </p:spPr>
        <p:txBody>
          <a:bodyPr/>
          <a:lstStyle/>
          <a:p>
            <a:pPr marL="0" indent="0">
              <a:buNone/>
            </a:pPr>
            <a:r>
              <a:rPr lang="en-US" sz="3200" b="1" dirty="0">
                <a:latin typeface="Times New Roman" panose="02020603050405020304" pitchFamily="18" charset="0"/>
                <a:cs typeface="Times New Roman" panose="02020603050405020304" pitchFamily="18" charset="0"/>
              </a:rPr>
              <a:t>Conclusion</a:t>
            </a:r>
          </a:p>
          <a:p>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PhonePe</a:t>
            </a:r>
            <a:r>
              <a:rPr lang="en-US" sz="2800" dirty="0">
                <a:latin typeface="Times New Roman" panose="02020603050405020304" pitchFamily="18" charset="0"/>
                <a:cs typeface="Times New Roman" panose="02020603050405020304" pitchFamily="18" charset="0"/>
              </a:rPr>
              <a:t> Pulse Data Visualization and Exploration project provides a powerful tool for analyzing digital payment trends and user engagement. By integrating interactive filters and dynamic visualizations, users can gain deep insights into the data, aiding decision-making and strategy development.</a:t>
            </a:r>
          </a:p>
          <a:p>
            <a:endParaRPr lang="en-IN" dirty="0"/>
          </a:p>
        </p:txBody>
      </p:sp>
    </p:spTree>
    <p:extLst>
      <p:ext uri="{BB962C8B-B14F-4D97-AF65-F5344CB8AC3E}">
        <p14:creationId xmlns:p14="http://schemas.microsoft.com/office/powerpoint/2010/main" val="325448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9CC51-C056-EF87-2707-61E6673F961D}"/>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Technologies</a:t>
            </a:r>
          </a:p>
        </p:txBody>
      </p:sp>
      <p:sp>
        <p:nvSpPr>
          <p:cNvPr id="3" name="Content Placeholder 2">
            <a:extLst>
              <a:ext uri="{FF2B5EF4-FFF2-40B4-BE49-F238E27FC236}">
                <a16:creationId xmlns:a16="http://schemas.microsoft.com/office/drawing/2014/main" id="{3EA952DF-08CB-41BB-EBE0-2299A530F26A}"/>
              </a:ext>
            </a:extLst>
          </p:cNvPr>
          <p:cNvSpPr>
            <a:spLocks noGrp="1"/>
          </p:cNvSpPr>
          <p:nvPr>
            <p:ph idx="1"/>
          </p:nvPr>
        </p:nvSpPr>
        <p:spPr>
          <a:xfrm>
            <a:off x="1141412" y="2249486"/>
            <a:ext cx="9905999" cy="4119229"/>
          </a:xfrm>
        </p:spPr>
        <p:txBody>
          <a:bodyPr>
            <a:noAutofit/>
          </a:bodyPr>
          <a:lstStyle/>
          <a:p>
            <a:r>
              <a:rPr lang="en-IN" sz="2800" dirty="0" err="1">
                <a:latin typeface="Times New Roman" panose="02020603050405020304" pitchFamily="18" charset="0"/>
                <a:cs typeface="Times New Roman" panose="02020603050405020304" pitchFamily="18" charset="0"/>
              </a:rPr>
              <a:t>Github</a:t>
            </a:r>
            <a:r>
              <a:rPr lang="en-IN" sz="2800" dirty="0">
                <a:latin typeface="Times New Roman" panose="02020603050405020304" pitchFamily="18" charset="0"/>
                <a:cs typeface="Times New Roman" panose="02020603050405020304" pitchFamily="18" charset="0"/>
              </a:rPr>
              <a:t> Cloning </a:t>
            </a:r>
          </a:p>
          <a:p>
            <a:r>
              <a:rPr lang="en-IN" sz="2800" dirty="0">
                <a:latin typeface="Times New Roman" panose="02020603050405020304" pitchFamily="18" charset="0"/>
                <a:cs typeface="Times New Roman" panose="02020603050405020304" pitchFamily="18" charset="0"/>
              </a:rPr>
              <a:t>Python </a:t>
            </a:r>
          </a:p>
          <a:p>
            <a:r>
              <a:rPr lang="en-IN" sz="2800" dirty="0">
                <a:latin typeface="Times New Roman" panose="02020603050405020304" pitchFamily="18" charset="0"/>
                <a:cs typeface="Times New Roman" panose="02020603050405020304" pitchFamily="18" charset="0"/>
              </a:rPr>
              <a:t>Pandas </a:t>
            </a:r>
          </a:p>
          <a:p>
            <a:r>
              <a:rPr lang="en-IN" sz="2800" dirty="0">
                <a:latin typeface="Times New Roman" panose="02020603050405020304" pitchFamily="18" charset="0"/>
                <a:cs typeface="Times New Roman" panose="02020603050405020304" pitchFamily="18" charset="0"/>
              </a:rPr>
              <a:t>MySQL</a:t>
            </a:r>
          </a:p>
          <a:p>
            <a:r>
              <a:rPr lang="en-IN" sz="2800" dirty="0" err="1">
                <a:latin typeface="Times New Roman" panose="02020603050405020304" pitchFamily="18" charset="0"/>
                <a:cs typeface="Times New Roman" panose="02020603050405020304" pitchFamily="18" charset="0"/>
              </a:rPr>
              <a:t>mysql</a:t>
            </a:r>
            <a:r>
              <a:rPr lang="en-IN" sz="2800">
                <a:latin typeface="Times New Roman" panose="02020603050405020304" pitchFamily="18" charset="0"/>
                <a:cs typeface="Times New Roman" panose="02020603050405020304" pitchFamily="18" charset="0"/>
              </a:rPr>
              <a:t>-connector-python</a:t>
            </a:r>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 </a:t>
            </a:r>
            <a:r>
              <a:rPr lang="en-IN" sz="2800" dirty="0" err="1">
                <a:latin typeface="Times New Roman" panose="02020603050405020304" pitchFamily="18" charset="0"/>
                <a:cs typeface="Times New Roman" panose="02020603050405020304" pitchFamily="18" charset="0"/>
              </a:rPr>
              <a:t>Streamlit</a:t>
            </a:r>
            <a:r>
              <a:rPr lang="en-IN" sz="2800" dirty="0">
                <a:latin typeface="Times New Roman" panose="02020603050405020304" pitchFamily="18" charset="0"/>
                <a:cs typeface="Times New Roman" panose="02020603050405020304" pitchFamily="18" charset="0"/>
              </a:rPr>
              <a:t>  and </a:t>
            </a:r>
            <a:r>
              <a:rPr lang="en-IN" sz="2800" dirty="0" err="1">
                <a:latin typeface="Times New Roman" panose="02020603050405020304" pitchFamily="18" charset="0"/>
                <a:cs typeface="Times New Roman" panose="02020603050405020304" pitchFamily="18" charset="0"/>
              </a:rPr>
              <a:t>Plotly</a:t>
            </a:r>
            <a:r>
              <a:rPr lang="en-IN"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47266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817AC-BF01-3C95-9B4B-6D92A404E694}"/>
              </a:ext>
            </a:extLst>
          </p:cNvPr>
          <p:cNvSpPr>
            <a:spLocks noGrp="1"/>
          </p:cNvSpPr>
          <p:nvPr>
            <p:ph idx="1"/>
          </p:nvPr>
        </p:nvSpPr>
        <p:spPr>
          <a:xfrm>
            <a:off x="1141412" y="449179"/>
            <a:ext cx="9905999" cy="6063916"/>
          </a:xfrm>
        </p:spPr>
        <p:txBody>
          <a:bodyPr/>
          <a:lstStyle/>
          <a:p>
            <a:pPr marL="0" indent="0">
              <a:buNone/>
            </a:pPr>
            <a:r>
              <a:rPr lang="en-US" sz="3200" b="1" dirty="0">
                <a:latin typeface="Times New Roman" panose="02020603050405020304" pitchFamily="18" charset="0"/>
                <a:cs typeface="Times New Roman" panose="02020603050405020304" pitchFamily="18" charset="0"/>
              </a:rPr>
              <a:t>Problem Definition</a:t>
            </a:r>
          </a:p>
          <a:p>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PhonePe</a:t>
            </a:r>
            <a:r>
              <a:rPr lang="en-US" sz="2800" dirty="0">
                <a:latin typeface="Times New Roman" panose="02020603050405020304" pitchFamily="18" charset="0"/>
                <a:cs typeface="Times New Roman" panose="02020603050405020304" pitchFamily="18" charset="0"/>
              </a:rPr>
              <a:t> Pulse Data Visualization and Exploration project aims to provide an interactive platform for analyzing and visualizing various metrics related to digital payments and user engagement on the </a:t>
            </a:r>
            <a:r>
              <a:rPr lang="en-US" sz="2800" dirty="0" err="1">
                <a:latin typeface="Times New Roman" panose="02020603050405020304" pitchFamily="18" charset="0"/>
                <a:cs typeface="Times New Roman" panose="02020603050405020304" pitchFamily="18" charset="0"/>
              </a:rPr>
              <a:t>PhonePe</a:t>
            </a:r>
            <a:r>
              <a:rPr lang="en-US" sz="2800" dirty="0">
                <a:latin typeface="Times New Roman" panose="02020603050405020304" pitchFamily="18" charset="0"/>
                <a:cs typeface="Times New Roman" panose="02020603050405020304" pitchFamily="18" charset="0"/>
              </a:rPr>
              <a:t> platform. By leveraging data visualization tools and interactive components, this project enables users to gain valuable insights into transaction patterns, user registration trends, and app usage across different states and districts over various time periods.</a:t>
            </a:r>
          </a:p>
          <a:p>
            <a:endParaRPr lang="en-IN" dirty="0"/>
          </a:p>
        </p:txBody>
      </p:sp>
    </p:spTree>
    <p:extLst>
      <p:ext uri="{BB962C8B-B14F-4D97-AF65-F5344CB8AC3E}">
        <p14:creationId xmlns:p14="http://schemas.microsoft.com/office/powerpoint/2010/main" val="4162864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BB63-1719-4AE5-112B-B38E48CCA1B3}"/>
              </a:ext>
            </a:extLst>
          </p:cNvPr>
          <p:cNvSpPr>
            <a:spLocks noGrp="1"/>
          </p:cNvSpPr>
          <p:nvPr>
            <p:ph type="title"/>
          </p:nvPr>
        </p:nvSpPr>
        <p:spPr>
          <a:xfrm>
            <a:off x="1141413" y="618518"/>
            <a:ext cx="9905998" cy="729019"/>
          </a:xfrm>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0E182373-941C-BC94-345D-C10C1111925D}"/>
              </a:ext>
            </a:extLst>
          </p:cNvPr>
          <p:cNvSpPr>
            <a:spLocks noGrp="1"/>
          </p:cNvSpPr>
          <p:nvPr>
            <p:ph idx="1"/>
          </p:nvPr>
        </p:nvSpPr>
        <p:spPr>
          <a:xfrm>
            <a:off x="1141412" y="1572126"/>
            <a:ext cx="9905999" cy="4219075"/>
          </a:xfrm>
        </p:spPr>
        <p:txBody>
          <a:bodyPr>
            <a:noAutofit/>
          </a:bodyPr>
          <a:lstStyle/>
          <a:p>
            <a:r>
              <a:rPr lang="en-US" sz="2800" dirty="0">
                <a:latin typeface="Times New Roman" panose="02020603050405020304" pitchFamily="18" charset="0"/>
                <a:cs typeface="Times New Roman" panose="02020603050405020304" pitchFamily="18" charset="0"/>
              </a:rPr>
              <a:t>The goal is to extract this data and process it to obtain</a:t>
            </a:r>
          </a:p>
          <a:p>
            <a:r>
              <a:rPr lang="en-US" sz="2800" dirty="0">
                <a:latin typeface="Times New Roman" panose="02020603050405020304" pitchFamily="18" charset="0"/>
                <a:cs typeface="Times New Roman" panose="02020603050405020304" pitchFamily="18" charset="0"/>
              </a:rPr>
              <a:t>insights and information that can be visualized in a user-friendly manner.</a:t>
            </a:r>
          </a:p>
          <a:p>
            <a:r>
              <a:rPr lang="en-US" sz="2800" dirty="0">
                <a:latin typeface="Times New Roman" panose="02020603050405020304" pitchFamily="18" charset="0"/>
                <a:cs typeface="Times New Roman" panose="02020603050405020304" pitchFamily="18" charset="0"/>
              </a:rPr>
              <a:t>The solution must include the following steps:</a:t>
            </a:r>
          </a:p>
          <a:p>
            <a:r>
              <a:rPr lang="en-US" sz="2800" dirty="0">
                <a:latin typeface="Times New Roman" panose="02020603050405020304" pitchFamily="18" charset="0"/>
                <a:cs typeface="Times New Roman" panose="02020603050405020304" pitchFamily="18" charset="0"/>
              </a:rPr>
              <a:t>1. Extract data from the </a:t>
            </a:r>
            <a:r>
              <a:rPr lang="en-US" sz="2800" dirty="0" err="1">
                <a:latin typeface="Times New Roman" panose="02020603050405020304" pitchFamily="18" charset="0"/>
                <a:cs typeface="Times New Roman" panose="02020603050405020304" pitchFamily="18" charset="0"/>
              </a:rPr>
              <a:t>Phonepe</a:t>
            </a:r>
            <a:r>
              <a:rPr lang="en-US" sz="2800" dirty="0">
                <a:latin typeface="Times New Roman" panose="02020603050405020304" pitchFamily="18" charset="0"/>
                <a:cs typeface="Times New Roman" panose="02020603050405020304" pitchFamily="18" charset="0"/>
              </a:rPr>
              <a:t> pulse </a:t>
            </a:r>
            <a:r>
              <a:rPr lang="en-US" sz="2800" dirty="0" err="1">
                <a:latin typeface="Times New Roman" panose="02020603050405020304" pitchFamily="18" charset="0"/>
                <a:cs typeface="Times New Roman" panose="02020603050405020304" pitchFamily="18" charset="0"/>
              </a:rPr>
              <a:t>Github</a:t>
            </a:r>
            <a:r>
              <a:rPr lang="en-US" sz="2800" dirty="0">
                <a:latin typeface="Times New Roman" panose="02020603050405020304" pitchFamily="18" charset="0"/>
                <a:cs typeface="Times New Roman" panose="02020603050405020304" pitchFamily="18" charset="0"/>
              </a:rPr>
              <a:t> repository through scripting and</a:t>
            </a:r>
          </a:p>
          <a:p>
            <a:r>
              <a:rPr lang="en-US" sz="2800" dirty="0">
                <a:latin typeface="Times New Roman" panose="02020603050405020304" pitchFamily="18" charset="0"/>
                <a:cs typeface="Times New Roman" panose="02020603050405020304" pitchFamily="18" charset="0"/>
              </a:rPr>
              <a:t>clone it..</a:t>
            </a:r>
          </a:p>
          <a:p>
            <a:r>
              <a:rPr lang="en-US" sz="2800" dirty="0">
                <a:latin typeface="Times New Roman" panose="02020603050405020304" pitchFamily="18" charset="0"/>
                <a:cs typeface="Times New Roman" panose="02020603050405020304" pitchFamily="18" charset="0"/>
              </a:rPr>
              <a:t>2. Transform the data into a suitable format and perform any necessary cleaning</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732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E8BFA9-1A9B-1A4E-1316-113B8128E570}"/>
              </a:ext>
            </a:extLst>
          </p:cNvPr>
          <p:cNvSpPr>
            <a:spLocks noGrp="1"/>
          </p:cNvSpPr>
          <p:nvPr>
            <p:ph idx="1"/>
          </p:nvPr>
        </p:nvSpPr>
        <p:spPr>
          <a:xfrm>
            <a:off x="1141413" y="304800"/>
            <a:ext cx="9906000" cy="6432884"/>
          </a:xfrm>
        </p:spPr>
        <p:txBody>
          <a:bodyPr>
            <a:noAutofit/>
          </a:bodyPr>
          <a:lstStyle/>
          <a:p>
            <a:r>
              <a:rPr lang="en-US" sz="2800" dirty="0">
                <a:latin typeface="Times New Roman" panose="02020603050405020304" pitchFamily="18" charset="0"/>
                <a:cs typeface="Times New Roman" panose="02020603050405020304" pitchFamily="18" charset="0"/>
              </a:rPr>
              <a:t>3. Insert the transformed data into a MySQL database for efficient storage and</a:t>
            </a:r>
          </a:p>
          <a:p>
            <a:r>
              <a:rPr lang="en-US" sz="2800" dirty="0">
                <a:latin typeface="Times New Roman" panose="02020603050405020304" pitchFamily="18" charset="0"/>
                <a:cs typeface="Times New Roman" panose="02020603050405020304" pitchFamily="18" charset="0"/>
              </a:rPr>
              <a:t>retrieval.</a:t>
            </a:r>
          </a:p>
          <a:p>
            <a:r>
              <a:rPr lang="en-US" sz="2800" dirty="0">
                <a:latin typeface="Times New Roman" panose="02020603050405020304" pitchFamily="18" charset="0"/>
                <a:cs typeface="Times New Roman" panose="02020603050405020304" pitchFamily="18" charset="0"/>
              </a:rPr>
              <a:t>4. Create a live geo visualization dashboard using </a:t>
            </a:r>
            <a:r>
              <a:rPr lang="en-US" sz="2800" dirty="0" err="1">
                <a:latin typeface="Times New Roman" panose="02020603050405020304" pitchFamily="18" charset="0"/>
                <a:cs typeface="Times New Roman" panose="02020603050405020304" pitchFamily="18" charset="0"/>
              </a:rPr>
              <a:t>Streamlit</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Plotly</a:t>
            </a:r>
            <a:r>
              <a:rPr lang="en-US" sz="2800" dirty="0">
                <a:latin typeface="Times New Roman" panose="02020603050405020304" pitchFamily="18" charset="0"/>
                <a:cs typeface="Times New Roman" panose="02020603050405020304" pitchFamily="18" charset="0"/>
              </a:rPr>
              <a:t> in Python</a:t>
            </a:r>
          </a:p>
          <a:p>
            <a:r>
              <a:rPr lang="en-US" sz="2800" dirty="0">
                <a:latin typeface="Times New Roman" panose="02020603050405020304" pitchFamily="18" charset="0"/>
                <a:cs typeface="Times New Roman" panose="02020603050405020304" pitchFamily="18" charset="0"/>
              </a:rPr>
              <a:t>to display the data in an interactive and visually appealing manner.</a:t>
            </a:r>
          </a:p>
          <a:p>
            <a:r>
              <a:rPr lang="en-US" sz="2800" dirty="0">
                <a:latin typeface="Times New Roman" panose="02020603050405020304" pitchFamily="18" charset="0"/>
                <a:cs typeface="Times New Roman" panose="02020603050405020304" pitchFamily="18" charset="0"/>
              </a:rPr>
              <a:t>5. Fetch the data from the MySQL database to display in the dashboard.</a:t>
            </a:r>
          </a:p>
          <a:p>
            <a:r>
              <a:rPr lang="en-US" sz="2800" dirty="0">
                <a:latin typeface="Times New Roman" panose="02020603050405020304" pitchFamily="18" charset="0"/>
                <a:cs typeface="Times New Roman" panose="02020603050405020304" pitchFamily="18" charset="0"/>
              </a:rPr>
              <a:t>6. Provide at least 10 different dropdown options for users to select different facts and figures to display on the dashboard.</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3230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D8782-7B73-CADE-3375-56A30360F7A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F6046F4F-8550-6F76-3A2C-62A0CA7CC13D}"/>
              </a:ext>
            </a:extLst>
          </p:cNvPr>
          <p:cNvSpPr>
            <a:spLocks noGrp="1"/>
          </p:cNvSpPr>
          <p:nvPr>
            <p:ph idx="1"/>
          </p:nvPr>
        </p:nvSpPr>
        <p:spPr>
          <a:xfrm>
            <a:off x="1141412" y="2249486"/>
            <a:ext cx="9905999" cy="4215481"/>
          </a:xfrm>
        </p:spPr>
        <p:txBody>
          <a:bodyPr>
            <a:noAutofit/>
          </a:bodyPr>
          <a:lstStyle/>
          <a:p>
            <a:r>
              <a:rPr lang="en-IN" sz="2800" dirty="0">
                <a:latin typeface="Times New Roman" panose="02020603050405020304" pitchFamily="18" charset="0"/>
                <a:cs typeface="Times New Roman" panose="02020603050405020304" pitchFamily="18" charset="0"/>
              </a:rPr>
              <a:t>Data extraction</a:t>
            </a:r>
          </a:p>
          <a:p>
            <a:r>
              <a:rPr lang="en-IN" sz="2800" dirty="0">
                <a:latin typeface="Times New Roman" panose="02020603050405020304" pitchFamily="18" charset="0"/>
                <a:cs typeface="Times New Roman" panose="02020603050405020304" pitchFamily="18" charset="0"/>
              </a:rPr>
              <a:t>Data transformation</a:t>
            </a:r>
          </a:p>
          <a:p>
            <a:r>
              <a:rPr lang="en-IN" sz="2800" dirty="0">
                <a:latin typeface="Times New Roman" panose="02020603050405020304" pitchFamily="18" charset="0"/>
                <a:cs typeface="Times New Roman" panose="02020603050405020304" pitchFamily="18" charset="0"/>
              </a:rPr>
              <a:t>Database insertion</a:t>
            </a:r>
          </a:p>
          <a:p>
            <a:r>
              <a:rPr lang="en-IN" sz="2800" dirty="0">
                <a:latin typeface="Times New Roman" panose="02020603050405020304" pitchFamily="18" charset="0"/>
                <a:cs typeface="Times New Roman" panose="02020603050405020304" pitchFamily="18" charset="0"/>
              </a:rPr>
              <a:t>Dashboard creation</a:t>
            </a:r>
          </a:p>
          <a:p>
            <a:r>
              <a:rPr lang="en-IN" sz="2800" dirty="0">
                <a:latin typeface="Times New Roman" panose="02020603050405020304" pitchFamily="18" charset="0"/>
                <a:cs typeface="Times New Roman" panose="02020603050405020304" pitchFamily="18" charset="0"/>
              </a:rPr>
              <a:t>Data retrieval</a:t>
            </a:r>
          </a:p>
          <a:p>
            <a:r>
              <a:rPr lang="en-IN" sz="2800" dirty="0">
                <a:latin typeface="Times New Roman" panose="02020603050405020304" pitchFamily="18" charset="0"/>
                <a:cs typeface="Times New Roman" panose="02020603050405020304" pitchFamily="18" charset="0"/>
              </a:rPr>
              <a:t>Deployment</a:t>
            </a:r>
          </a:p>
        </p:txBody>
      </p:sp>
    </p:spTree>
    <p:extLst>
      <p:ext uri="{BB962C8B-B14F-4D97-AF65-F5344CB8AC3E}">
        <p14:creationId xmlns:p14="http://schemas.microsoft.com/office/powerpoint/2010/main" val="3412925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26289-F1E6-F0C3-7D16-8BD112E62C1D}"/>
              </a:ext>
            </a:extLst>
          </p:cNvPr>
          <p:cNvSpPr>
            <a:spLocks noGrp="1"/>
          </p:cNvSpPr>
          <p:nvPr>
            <p:ph idx="1"/>
          </p:nvPr>
        </p:nvSpPr>
        <p:spPr>
          <a:xfrm>
            <a:off x="1141412" y="0"/>
            <a:ext cx="9905999" cy="6676103"/>
          </a:xfrm>
        </p:spPr>
        <p:txBody>
          <a:bodyPr/>
          <a:lstStyle/>
          <a:p>
            <a:pPr marL="0" indent="0">
              <a:buNone/>
            </a:pPr>
            <a:r>
              <a:rPr lang="en-US" sz="2800" dirty="0">
                <a:latin typeface="Times New Roman" panose="02020603050405020304" pitchFamily="18" charset="0"/>
                <a:cs typeface="Times New Roman" panose="02020603050405020304" pitchFamily="18" charset="0"/>
              </a:rPr>
              <a:t>WORK FLOW</a:t>
            </a:r>
          </a:p>
          <a:p>
            <a:pPr marL="0" indent="0">
              <a:buNone/>
            </a:pPr>
            <a:r>
              <a:rPr lang="en-US" dirty="0"/>
              <a:t>			</a:t>
            </a:r>
            <a:endParaRPr lang="en-IN" dirty="0"/>
          </a:p>
        </p:txBody>
      </p:sp>
      <p:sp>
        <p:nvSpPr>
          <p:cNvPr id="4" name="Oval 3">
            <a:extLst>
              <a:ext uri="{FF2B5EF4-FFF2-40B4-BE49-F238E27FC236}">
                <a16:creationId xmlns:a16="http://schemas.microsoft.com/office/drawing/2014/main" id="{02483B5A-4F27-799C-3F7D-1FE0439A1F8B}"/>
              </a:ext>
            </a:extLst>
          </p:cNvPr>
          <p:cNvSpPr/>
          <p:nvPr/>
        </p:nvSpPr>
        <p:spPr>
          <a:xfrm>
            <a:off x="4149213" y="629265"/>
            <a:ext cx="2389239" cy="82590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Github</a:t>
            </a:r>
            <a:r>
              <a:rPr lang="en-US" sz="1800" dirty="0">
                <a:latin typeface="Times New Roman" panose="02020603050405020304" pitchFamily="18" charset="0"/>
                <a:cs typeface="Times New Roman" panose="02020603050405020304" pitchFamily="18" charset="0"/>
              </a:rPr>
              <a:t> Repository</a:t>
            </a:r>
            <a:endParaRPr lang="en-IN" sz="1800" dirty="0">
              <a:latin typeface="Times New Roman" panose="02020603050405020304" pitchFamily="18" charset="0"/>
              <a:cs typeface="Times New Roman" panose="02020603050405020304" pitchFamily="18" charset="0"/>
            </a:endParaRPr>
          </a:p>
          <a:p>
            <a:pPr algn="ctr"/>
            <a:endParaRPr lang="en-IN" dirty="0"/>
          </a:p>
        </p:txBody>
      </p:sp>
      <p:cxnSp>
        <p:nvCxnSpPr>
          <p:cNvPr id="6" name="Straight Arrow Connector 5">
            <a:extLst>
              <a:ext uri="{FF2B5EF4-FFF2-40B4-BE49-F238E27FC236}">
                <a16:creationId xmlns:a16="http://schemas.microsoft.com/office/drawing/2014/main" id="{A37998D8-1B8E-2BFB-CFCA-C709152025BA}"/>
              </a:ext>
            </a:extLst>
          </p:cNvPr>
          <p:cNvCxnSpPr/>
          <p:nvPr/>
        </p:nvCxnSpPr>
        <p:spPr>
          <a:xfrm>
            <a:off x="5329084" y="1455174"/>
            <a:ext cx="0" cy="3932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34D883E5-1A1D-8D97-3940-18FA1269D660}"/>
              </a:ext>
            </a:extLst>
          </p:cNvPr>
          <p:cNvSpPr/>
          <p:nvPr/>
        </p:nvSpPr>
        <p:spPr>
          <a:xfrm>
            <a:off x="3952568" y="1838635"/>
            <a:ext cx="2880850" cy="530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latin typeface="Times New Roman" panose="02020603050405020304" pitchFamily="18" charset="0"/>
              <a:cs typeface="Times New Roman" panose="02020603050405020304" pitchFamily="18" charset="0"/>
            </a:endParaRPr>
          </a:p>
          <a:p>
            <a:pPr algn="ctr"/>
            <a:r>
              <a:rPr lang="en-IN" sz="1800" dirty="0">
                <a:latin typeface="Times New Roman" panose="02020603050405020304" pitchFamily="18" charset="0"/>
                <a:cs typeface="Times New Roman" panose="02020603050405020304" pitchFamily="18" charset="0"/>
              </a:rPr>
              <a:t>Data Extraction</a:t>
            </a:r>
          </a:p>
          <a:p>
            <a:pPr algn="ctr"/>
            <a:endParaRPr lang="en-IN" sz="18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40F7437C-0DD7-C4E5-06EA-A320BA528330}"/>
              </a:ext>
            </a:extLst>
          </p:cNvPr>
          <p:cNvCxnSpPr/>
          <p:nvPr/>
        </p:nvCxnSpPr>
        <p:spPr>
          <a:xfrm>
            <a:off x="5329084" y="2379406"/>
            <a:ext cx="0" cy="4129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7F0E6A0-6E95-2D5C-AF27-A16EFA79DD3B}"/>
              </a:ext>
            </a:extLst>
          </p:cNvPr>
          <p:cNvSpPr/>
          <p:nvPr/>
        </p:nvSpPr>
        <p:spPr>
          <a:xfrm>
            <a:off x="3952568" y="2782529"/>
            <a:ext cx="2880850" cy="5309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a:latin typeface="Times New Roman" panose="02020603050405020304" pitchFamily="18" charset="0"/>
                <a:cs typeface="Times New Roman" panose="02020603050405020304" pitchFamily="18" charset="0"/>
              </a:rPr>
              <a:t>Data Transformation</a:t>
            </a:r>
          </a:p>
        </p:txBody>
      </p:sp>
      <p:cxnSp>
        <p:nvCxnSpPr>
          <p:cNvPr id="13" name="Straight Arrow Connector 12">
            <a:extLst>
              <a:ext uri="{FF2B5EF4-FFF2-40B4-BE49-F238E27FC236}">
                <a16:creationId xmlns:a16="http://schemas.microsoft.com/office/drawing/2014/main" id="{B26F9662-28F0-04E0-EADB-354D667C87DD}"/>
              </a:ext>
            </a:extLst>
          </p:cNvPr>
          <p:cNvCxnSpPr>
            <a:cxnSpLocks/>
          </p:cNvCxnSpPr>
          <p:nvPr/>
        </p:nvCxnSpPr>
        <p:spPr>
          <a:xfrm>
            <a:off x="5343832" y="3313470"/>
            <a:ext cx="4917" cy="491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Cylinder 13">
            <a:extLst>
              <a:ext uri="{FF2B5EF4-FFF2-40B4-BE49-F238E27FC236}">
                <a16:creationId xmlns:a16="http://schemas.microsoft.com/office/drawing/2014/main" id="{64A8B0E3-7823-E412-0D18-3AB061B30414}"/>
              </a:ext>
            </a:extLst>
          </p:cNvPr>
          <p:cNvSpPr/>
          <p:nvPr/>
        </p:nvSpPr>
        <p:spPr>
          <a:xfrm>
            <a:off x="4579374" y="3814914"/>
            <a:ext cx="1528916" cy="1597742"/>
          </a:xfrm>
          <a:prstGeom prst="ca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800" dirty="0">
                <a:latin typeface="Times New Roman" panose="02020603050405020304" pitchFamily="18" charset="0"/>
                <a:cs typeface="Times New Roman" panose="02020603050405020304" pitchFamily="18" charset="0"/>
              </a:rPr>
              <a:t>Database Insertion</a:t>
            </a:r>
          </a:p>
        </p:txBody>
      </p:sp>
      <p:cxnSp>
        <p:nvCxnSpPr>
          <p:cNvPr id="16" name="Straight Arrow Connector 15">
            <a:extLst>
              <a:ext uri="{FF2B5EF4-FFF2-40B4-BE49-F238E27FC236}">
                <a16:creationId xmlns:a16="http://schemas.microsoft.com/office/drawing/2014/main" id="{F36D4AA5-CAF4-DC55-6B26-FE77DB70ACD6}"/>
              </a:ext>
            </a:extLst>
          </p:cNvPr>
          <p:cNvCxnSpPr/>
          <p:nvPr/>
        </p:nvCxnSpPr>
        <p:spPr>
          <a:xfrm>
            <a:off x="5358581" y="5412656"/>
            <a:ext cx="0" cy="452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91FAB901-2B06-1EDC-5F39-15F4811F4A74}"/>
              </a:ext>
            </a:extLst>
          </p:cNvPr>
          <p:cNvSpPr/>
          <p:nvPr/>
        </p:nvSpPr>
        <p:spPr>
          <a:xfrm>
            <a:off x="3952569" y="5864940"/>
            <a:ext cx="2880850" cy="53094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sz="1800" dirty="0">
                <a:latin typeface="Times New Roman" panose="02020603050405020304" pitchFamily="18" charset="0"/>
                <a:cs typeface="Times New Roman" panose="02020603050405020304" pitchFamily="18" charset="0"/>
              </a:rPr>
              <a:t>Data Retrieval</a:t>
            </a:r>
          </a:p>
        </p:txBody>
      </p:sp>
      <p:cxnSp>
        <p:nvCxnSpPr>
          <p:cNvPr id="19" name="Straight Arrow Connector 18">
            <a:extLst>
              <a:ext uri="{FF2B5EF4-FFF2-40B4-BE49-F238E27FC236}">
                <a16:creationId xmlns:a16="http://schemas.microsoft.com/office/drawing/2014/main" id="{965B3DE4-0A67-2948-A36A-2388B9F2ECD8}"/>
              </a:ext>
            </a:extLst>
          </p:cNvPr>
          <p:cNvCxnSpPr>
            <a:stCxn id="17" idx="3"/>
          </p:cNvCxnSpPr>
          <p:nvPr/>
        </p:nvCxnSpPr>
        <p:spPr>
          <a:xfrm flipV="1">
            <a:off x="6833419" y="6115665"/>
            <a:ext cx="1327355" cy="14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94AFED5D-2846-6B14-7DDB-95C5C038C8F3}"/>
              </a:ext>
            </a:extLst>
          </p:cNvPr>
          <p:cNvSpPr/>
          <p:nvPr/>
        </p:nvSpPr>
        <p:spPr>
          <a:xfrm>
            <a:off x="8160774" y="5771532"/>
            <a:ext cx="2349910" cy="71775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Data</a:t>
            </a:r>
          </a:p>
          <a:p>
            <a:pPr algn="ctr"/>
            <a:r>
              <a:rPr lang="en-US" dirty="0">
                <a:latin typeface="Times New Roman" panose="02020603050405020304" pitchFamily="18" charset="0"/>
                <a:cs typeface="Times New Roman" panose="02020603050405020304" pitchFamily="18" charset="0"/>
              </a:rPr>
              <a:t>Visualization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27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62E26-2AF0-232C-08E5-848A0BB1DA3B}"/>
              </a:ext>
            </a:extLst>
          </p:cNvPr>
          <p:cNvSpPr>
            <a:spLocks noGrp="1"/>
          </p:cNvSpPr>
          <p:nvPr>
            <p:ph idx="1"/>
          </p:nvPr>
        </p:nvSpPr>
        <p:spPr>
          <a:xfrm>
            <a:off x="1141412" y="802104"/>
            <a:ext cx="9905999" cy="5903495"/>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Here we are analysing 3 types of data :</a:t>
            </a:r>
          </a:p>
          <a:p>
            <a:pPr marL="0" indent="0">
              <a:buNone/>
            </a:pPr>
            <a:r>
              <a:rPr lang="en-IN" dirty="0">
                <a:latin typeface="Times New Roman" panose="02020603050405020304" pitchFamily="18" charset="0"/>
                <a:cs typeface="Times New Roman" panose="02020603050405020304" pitchFamily="18" charset="0"/>
              </a:rPr>
              <a:t>Aggregated</a:t>
            </a:r>
          </a:p>
          <a:p>
            <a:pPr marL="0" indent="0">
              <a:buNone/>
            </a:pPr>
            <a:r>
              <a:rPr lang="en-IN" dirty="0">
                <a:latin typeface="Times New Roman" panose="02020603050405020304" pitchFamily="18" charset="0"/>
                <a:cs typeface="Times New Roman" panose="02020603050405020304" pitchFamily="18" charset="0"/>
              </a:rPr>
              <a:t>	Aggregated Transaction</a:t>
            </a:r>
          </a:p>
          <a:p>
            <a:pPr marL="0" indent="0">
              <a:buNone/>
            </a:pPr>
            <a:r>
              <a:rPr lang="en-IN" dirty="0">
                <a:latin typeface="Times New Roman" panose="02020603050405020304" pitchFamily="18" charset="0"/>
                <a:cs typeface="Times New Roman" panose="02020603050405020304" pitchFamily="18" charset="0"/>
              </a:rPr>
              <a:t>     	Aggregated User</a:t>
            </a:r>
          </a:p>
          <a:p>
            <a:pPr marL="0" indent="0">
              <a:buNone/>
            </a:pPr>
            <a:r>
              <a:rPr lang="en-IN" dirty="0">
                <a:latin typeface="Times New Roman" panose="02020603050405020304" pitchFamily="18" charset="0"/>
                <a:cs typeface="Times New Roman" panose="02020603050405020304" pitchFamily="18" charset="0"/>
              </a:rPr>
              <a:t>Map</a:t>
            </a:r>
          </a:p>
          <a:p>
            <a:pPr marL="0" indent="0">
              <a:buNone/>
            </a:pPr>
            <a:r>
              <a:rPr lang="en-IN" dirty="0">
                <a:latin typeface="Times New Roman" panose="02020603050405020304" pitchFamily="18" charset="0"/>
                <a:cs typeface="Times New Roman" panose="02020603050405020304" pitchFamily="18" charset="0"/>
              </a:rPr>
              <a:t>	Map Transaction</a:t>
            </a:r>
          </a:p>
          <a:p>
            <a:pPr marL="0" indent="0">
              <a:buNone/>
            </a:pPr>
            <a:r>
              <a:rPr lang="en-IN" dirty="0">
                <a:latin typeface="Times New Roman" panose="02020603050405020304" pitchFamily="18" charset="0"/>
                <a:cs typeface="Times New Roman" panose="02020603050405020304" pitchFamily="18" charset="0"/>
              </a:rPr>
              <a:t>	Map User</a:t>
            </a:r>
          </a:p>
          <a:p>
            <a:pPr marL="0" indent="0">
              <a:buNone/>
            </a:pPr>
            <a:r>
              <a:rPr lang="en-IN" dirty="0">
                <a:latin typeface="Times New Roman" panose="02020603050405020304" pitchFamily="18" charset="0"/>
                <a:cs typeface="Times New Roman" panose="02020603050405020304" pitchFamily="18" charset="0"/>
              </a:rPr>
              <a:t>Top</a:t>
            </a:r>
          </a:p>
          <a:p>
            <a:pPr marL="0" indent="0">
              <a:buNone/>
            </a:pPr>
            <a:r>
              <a:rPr lang="en-IN" dirty="0">
                <a:latin typeface="Times New Roman" panose="02020603050405020304" pitchFamily="18" charset="0"/>
                <a:cs typeface="Times New Roman" panose="02020603050405020304" pitchFamily="18" charset="0"/>
              </a:rPr>
              <a:t>	Top Transaction</a:t>
            </a:r>
          </a:p>
          <a:p>
            <a:pPr marL="0" indent="0">
              <a:buNone/>
            </a:pPr>
            <a:r>
              <a:rPr lang="en-IN" dirty="0">
                <a:latin typeface="Times New Roman" panose="02020603050405020304" pitchFamily="18" charset="0"/>
                <a:cs typeface="Times New Roman" panose="02020603050405020304" pitchFamily="18" charset="0"/>
              </a:rPr>
              <a:t>	Top User</a:t>
            </a:r>
          </a:p>
          <a:p>
            <a:pPr marL="0" indent="0">
              <a:buNone/>
            </a:pPr>
            <a:endParaRPr lang="en-IN" dirty="0"/>
          </a:p>
          <a:p>
            <a:endParaRPr lang="en-IN" dirty="0"/>
          </a:p>
        </p:txBody>
      </p:sp>
    </p:spTree>
    <p:extLst>
      <p:ext uri="{BB962C8B-B14F-4D97-AF65-F5344CB8AC3E}">
        <p14:creationId xmlns:p14="http://schemas.microsoft.com/office/powerpoint/2010/main" val="2187216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26A93-1DED-8AA5-D833-949EE4D353C0}"/>
              </a:ext>
            </a:extLst>
          </p:cNvPr>
          <p:cNvSpPr>
            <a:spLocks noGrp="1"/>
          </p:cNvSpPr>
          <p:nvPr>
            <p:ph idx="1"/>
          </p:nvPr>
        </p:nvSpPr>
        <p:spPr>
          <a:xfrm>
            <a:off x="1141412" y="513347"/>
            <a:ext cx="9905999" cy="5277854"/>
          </a:xfrm>
        </p:spPr>
        <p:txBody>
          <a:bodyPr>
            <a:normAutofit lnSpcReduction="10000"/>
          </a:bodyPr>
          <a:lstStyle/>
          <a:p>
            <a:pPr marL="0" indent="0">
              <a:buNone/>
            </a:pPr>
            <a:r>
              <a:rPr lang="en-US" sz="3200" b="1" dirty="0">
                <a:latin typeface="Times New Roman" panose="02020603050405020304" pitchFamily="18" charset="0"/>
                <a:cs typeface="Times New Roman" panose="02020603050405020304" pitchFamily="18" charset="0"/>
              </a:rPr>
              <a:t>Key Objectives</a:t>
            </a:r>
          </a:p>
          <a:p>
            <a:pPr>
              <a:buFont typeface="+mj-lt"/>
              <a:buAutoNum type="arabicPeriod"/>
            </a:pPr>
            <a:r>
              <a:rPr lang="en-US" sz="2800" b="1" dirty="0">
                <a:latin typeface="Times New Roman" panose="02020603050405020304" pitchFamily="18" charset="0"/>
                <a:cs typeface="Times New Roman" panose="02020603050405020304" pitchFamily="18" charset="0"/>
              </a:rPr>
              <a:t>Interactive Data Exploration</a:t>
            </a:r>
            <a:r>
              <a:rPr lang="en-US" sz="2800" dirty="0">
                <a:latin typeface="Times New Roman" panose="02020603050405020304" pitchFamily="18" charset="0"/>
                <a:cs typeface="Times New Roman" panose="02020603050405020304" pitchFamily="18" charset="0"/>
              </a:rPr>
              <a:t>: Allow users to interactively explore data through various filters such as state, year, and quarter.</a:t>
            </a:r>
          </a:p>
          <a:p>
            <a:pPr>
              <a:buFont typeface="+mj-lt"/>
              <a:buAutoNum type="arabicPeriod"/>
            </a:pPr>
            <a:r>
              <a:rPr lang="en-US" sz="2800" b="1" dirty="0">
                <a:latin typeface="Times New Roman" panose="02020603050405020304" pitchFamily="18" charset="0"/>
                <a:cs typeface="Times New Roman" panose="02020603050405020304" pitchFamily="18" charset="0"/>
              </a:rPr>
              <a:t>Visual Insights</a:t>
            </a:r>
            <a:r>
              <a:rPr lang="en-US" sz="2800" dirty="0">
                <a:latin typeface="Times New Roman" panose="02020603050405020304" pitchFamily="18" charset="0"/>
                <a:cs typeface="Times New Roman" panose="02020603050405020304" pitchFamily="18" charset="0"/>
              </a:rPr>
              <a:t>: Utilize visualizations to represent complex data in an easy-to-understand manner.</a:t>
            </a:r>
          </a:p>
          <a:p>
            <a:pPr>
              <a:buFont typeface="+mj-lt"/>
              <a:buAutoNum type="arabicPeriod"/>
            </a:pPr>
            <a:r>
              <a:rPr lang="en-US" sz="2800" b="1" dirty="0">
                <a:latin typeface="Times New Roman" panose="02020603050405020304" pitchFamily="18" charset="0"/>
                <a:cs typeface="Times New Roman" panose="02020603050405020304" pitchFamily="18" charset="0"/>
              </a:rPr>
              <a:t>Trend Analysis</a:t>
            </a:r>
            <a:r>
              <a:rPr lang="en-US" sz="2800" dirty="0">
                <a:latin typeface="Times New Roman" panose="02020603050405020304" pitchFamily="18" charset="0"/>
                <a:cs typeface="Times New Roman" panose="02020603050405020304" pitchFamily="18" charset="0"/>
              </a:rPr>
              <a:t>: Identify trends and patterns in digital payments and user behavior.</a:t>
            </a:r>
          </a:p>
          <a:p>
            <a:pPr>
              <a:buFont typeface="+mj-lt"/>
              <a:buAutoNum type="arabicPeriod"/>
            </a:pPr>
            <a:r>
              <a:rPr lang="en-US" sz="2800" b="1" dirty="0">
                <a:latin typeface="Times New Roman" panose="02020603050405020304" pitchFamily="18" charset="0"/>
                <a:cs typeface="Times New Roman" panose="02020603050405020304" pitchFamily="18" charset="0"/>
              </a:rPr>
              <a:t>User-Friendly Interface</a:t>
            </a:r>
            <a:r>
              <a:rPr lang="en-US" sz="2800" dirty="0">
                <a:latin typeface="Times New Roman" panose="02020603050405020304" pitchFamily="18" charset="0"/>
                <a:cs typeface="Times New Roman" panose="02020603050405020304" pitchFamily="18" charset="0"/>
              </a:rPr>
              <a:t>: Develop a user-friendly interface that makes data exploration accessible to non-technical users.</a:t>
            </a:r>
          </a:p>
          <a:p>
            <a:endParaRPr lang="en-IN" dirty="0"/>
          </a:p>
        </p:txBody>
      </p:sp>
    </p:spTree>
    <p:extLst>
      <p:ext uri="{BB962C8B-B14F-4D97-AF65-F5344CB8AC3E}">
        <p14:creationId xmlns:p14="http://schemas.microsoft.com/office/powerpoint/2010/main" val="794697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93</TotalTime>
  <Words>508</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Times New Roman</vt:lpstr>
      <vt:lpstr>Tw Cen MT</vt:lpstr>
      <vt:lpstr>Circuit</vt:lpstr>
      <vt:lpstr>Phonepe Pulse Data Visualization and Exploration: A User-Friendly Tool Using Streamlit and Plotly</vt:lpstr>
      <vt:lpstr>Technologies</vt:lpstr>
      <vt:lpstr>PowerPoint Presentation</vt:lpstr>
      <vt:lpstr>Abstract</vt:lpstr>
      <vt:lpstr>PowerPoint Presentation</vt:lpstr>
      <vt:lpstr>Approach:</vt:lpstr>
      <vt:lpstr>PowerPoint Presentation</vt:lpstr>
      <vt:lpstr>PowerPoint Presentation</vt:lpstr>
      <vt:lpstr>PowerPoint Presentation</vt:lpstr>
      <vt:lpstr>PowerPoint Presentation</vt:lpstr>
      <vt:lpstr>PowerPoint Presentation</vt:lpstr>
      <vt:lpstr>Screen Short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JANANI J</dc:creator>
  <cp:lastModifiedBy>JANANI J</cp:lastModifiedBy>
  <cp:revision>11</cp:revision>
  <dcterms:created xsi:type="dcterms:W3CDTF">2024-06-29T16:14:03Z</dcterms:created>
  <dcterms:modified xsi:type="dcterms:W3CDTF">2024-07-04T16:07:37Z</dcterms:modified>
</cp:coreProperties>
</file>